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8" r:id="rId1"/>
  </p:sldMasterIdLst>
  <p:notesMasterIdLst>
    <p:notesMasterId r:id="rId31"/>
  </p:notesMasterIdLst>
  <p:sldIdLst>
    <p:sldId id="256" r:id="rId2"/>
    <p:sldId id="258" r:id="rId3"/>
    <p:sldId id="265" r:id="rId4"/>
    <p:sldId id="260" r:id="rId5"/>
    <p:sldId id="259" r:id="rId6"/>
    <p:sldId id="261" r:id="rId7"/>
    <p:sldId id="262" r:id="rId8"/>
    <p:sldId id="264" r:id="rId9"/>
    <p:sldId id="263" r:id="rId10"/>
    <p:sldId id="257" r:id="rId11"/>
    <p:sldId id="266" r:id="rId12"/>
    <p:sldId id="267" r:id="rId13"/>
    <p:sldId id="268" r:id="rId14"/>
    <p:sldId id="269" r:id="rId15"/>
    <p:sldId id="270" r:id="rId16"/>
    <p:sldId id="273" r:id="rId17"/>
    <p:sldId id="272" r:id="rId18"/>
    <p:sldId id="271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1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E15B50-6FCD-461D-A8C0-F7AF44BBB5FA}" type="datetimeFigureOut">
              <a:rPr lang="zh-CN" altLang="en-US" smtClean="0"/>
              <a:t>2018/4/20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EBF837-95B0-4510-9EC4-D926C3999F3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09534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50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19819-7624-4B77-868A-1DEAF77F3134}" type="datetimeFigureOut">
              <a:rPr lang="zh-CN" altLang="en-US" smtClean="0"/>
              <a:t>2018/4/20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8F3B8-65CC-437D-8B7A-DA13A63CB98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73248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19819-7624-4B77-868A-1DEAF77F3134}" type="datetimeFigureOut">
              <a:rPr lang="zh-CN" altLang="en-US" smtClean="0"/>
              <a:t>2018/4/20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8F3B8-65CC-437D-8B7A-DA13A63CB98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60060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19819-7624-4B77-868A-1DEAF77F3134}" type="datetimeFigureOut">
              <a:rPr lang="zh-CN" altLang="en-US" smtClean="0"/>
              <a:t>2018/4/20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8F3B8-65CC-437D-8B7A-DA13A63CB98A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54737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19819-7624-4B77-868A-1DEAF77F3134}" type="datetimeFigureOut">
              <a:rPr lang="zh-CN" altLang="en-US" smtClean="0"/>
              <a:t>2018/4/20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8F3B8-65CC-437D-8B7A-DA13A63CB98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99040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言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19819-7624-4B77-868A-1DEAF77F3134}" type="datetimeFigureOut">
              <a:rPr lang="zh-CN" altLang="en-US" smtClean="0"/>
              <a:t>2018/4/20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8F3B8-65CC-437D-8B7A-DA13A63CB98A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825474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19819-7624-4B77-868A-1DEAF77F3134}" type="datetimeFigureOut">
              <a:rPr lang="zh-CN" altLang="en-US" smtClean="0"/>
              <a:t>2018/4/20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8F3B8-65CC-437D-8B7A-DA13A63CB98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577343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19819-7624-4B77-868A-1DEAF77F3134}" type="datetimeFigureOut">
              <a:rPr lang="zh-CN" altLang="en-US" smtClean="0"/>
              <a:t>2018/4/20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8F3B8-65CC-437D-8B7A-DA13A63CB98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31684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19819-7624-4B77-868A-1DEAF77F3134}" type="datetimeFigureOut">
              <a:rPr lang="zh-CN" altLang="en-US" smtClean="0"/>
              <a:t>2018/4/20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8F3B8-65CC-437D-8B7A-DA13A63CB98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04400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19819-7624-4B77-868A-1DEAF77F3134}" type="datetimeFigureOut">
              <a:rPr lang="zh-CN" altLang="en-US" smtClean="0"/>
              <a:t>2018/4/20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8F3B8-65CC-437D-8B7A-DA13A63CB98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91020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19819-7624-4B77-868A-1DEAF77F3134}" type="datetimeFigureOut">
              <a:rPr lang="zh-CN" altLang="en-US" smtClean="0"/>
              <a:t>2018/4/20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8F3B8-65CC-437D-8B7A-DA13A63CB98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45335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19819-7624-4B77-868A-1DEAF77F3134}" type="datetimeFigureOut">
              <a:rPr lang="zh-CN" altLang="en-US" smtClean="0"/>
              <a:t>2018/4/20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8F3B8-65CC-437D-8B7A-DA13A63CB98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80528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19819-7624-4B77-868A-1DEAF77F3134}" type="datetimeFigureOut">
              <a:rPr lang="zh-CN" altLang="en-US" smtClean="0"/>
              <a:t>2018/4/20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8F3B8-65CC-437D-8B7A-DA13A63CB98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89107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19819-7624-4B77-868A-1DEAF77F3134}" type="datetimeFigureOut">
              <a:rPr lang="zh-CN" altLang="en-US" smtClean="0"/>
              <a:t>2018/4/20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8F3B8-65CC-437D-8B7A-DA13A63CB98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26368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19819-7624-4B77-868A-1DEAF77F3134}" type="datetimeFigureOut">
              <a:rPr lang="zh-CN" altLang="en-US" smtClean="0"/>
              <a:t>2018/4/20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8F3B8-65CC-437D-8B7A-DA13A63CB98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386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19819-7624-4B77-868A-1DEAF77F3134}" type="datetimeFigureOut">
              <a:rPr lang="zh-CN" altLang="en-US" smtClean="0"/>
              <a:t>2018/4/20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8F3B8-65CC-437D-8B7A-DA13A63CB98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15329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19819-7624-4B77-868A-1DEAF77F3134}" type="datetimeFigureOut">
              <a:rPr lang="zh-CN" altLang="en-US" smtClean="0"/>
              <a:t>2018/4/20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8F3B8-65CC-437D-8B7A-DA13A63CB98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06078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50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A19819-7624-4B77-868A-1DEAF77F3134}" type="datetimeFigureOut">
              <a:rPr lang="zh-CN" altLang="en-US" smtClean="0"/>
              <a:t>2018/4/20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0E88F3B8-65CC-437D-8B7A-DA13A63CB98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91326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30" r:id="rId2"/>
    <p:sldLayoutId id="2147483731" r:id="rId3"/>
    <p:sldLayoutId id="2147483732" r:id="rId4"/>
    <p:sldLayoutId id="2147483733" r:id="rId5"/>
    <p:sldLayoutId id="2147483734" r:id="rId6"/>
    <p:sldLayoutId id="2147483735" r:id="rId7"/>
    <p:sldLayoutId id="2147483736" r:id="rId8"/>
    <p:sldLayoutId id="2147483737" r:id="rId9"/>
    <p:sldLayoutId id="2147483738" r:id="rId10"/>
    <p:sldLayoutId id="2147483739" r:id="rId11"/>
    <p:sldLayoutId id="2147483740" r:id="rId12"/>
    <p:sldLayoutId id="2147483741" r:id="rId13"/>
    <p:sldLayoutId id="2147483742" r:id="rId14"/>
    <p:sldLayoutId id="2147483743" r:id="rId15"/>
    <p:sldLayoutId id="2147483744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2.jpg"/><Relationship Id="rId4" Type="http://schemas.openxmlformats.org/officeDocument/2006/relationships/image" Target="../media/image31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5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9106A40-6930-4606-88C9-E41FD7122B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3965" y="63966"/>
            <a:ext cx="7766936" cy="1646302"/>
          </a:xfrm>
        </p:spPr>
        <p:txBody>
          <a:bodyPr/>
          <a:lstStyle/>
          <a:p>
            <a:pPr algn="l"/>
            <a:r>
              <a:rPr lang="zh-CN" altLang="en-US" sz="8000" dirty="0"/>
              <a:t>常用元器件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491CFC9-D638-4A1A-B99E-CF8CE29C4E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96521" y="2078360"/>
            <a:ext cx="1670180" cy="486944"/>
          </a:xfrm>
        </p:spPr>
        <p:txBody>
          <a:bodyPr>
            <a:noAutofit/>
          </a:bodyPr>
          <a:lstStyle/>
          <a:p>
            <a:pPr algn="l"/>
            <a:r>
              <a:rPr lang="zh-CN" altLang="en-US" sz="2800" b="1" dirty="0">
                <a:solidFill>
                  <a:schemeClr val="tx1"/>
                </a:solidFill>
              </a:rPr>
              <a:t>电调</a:t>
            </a:r>
            <a:endParaRPr lang="en-US" altLang="zh-CN" sz="2800" b="1" dirty="0">
              <a:solidFill>
                <a:schemeClr val="tx1"/>
              </a:solidFill>
            </a:endParaRPr>
          </a:p>
          <a:p>
            <a:pPr algn="l"/>
            <a:endParaRPr lang="en-US" altLang="zh-CN" sz="2800" b="1" dirty="0"/>
          </a:p>
          <a:p>
            <a:pPr algn="l"/>
            <a:endParaRPr lang="en-US" altLang="zh-CN" sz="2800" b="1" dirty="0"/>
          </a:p>
          <a:p>
            <a:pPr algn="l"/>
            <a:endParaRPr lang="en-US" altLang="zh-CN" sz="2800" b="1" dirty="0"/>
          </a:p>
          <a:p>
            <a:pPr algn="l"/>
            <a:r>
              <a:rPr lang="zh-CN" altLang="en-US" sz="2800" b="1" dirty="0">
                <a:solidFill>
                  <a:schemeClr val="tx1"/>
                </a:solidFill>
              </a:rPr>
              <a:t>电机</a:t>
            </a:r>
            <a:endParaRPr lang="en-US" altLang="zh-CN" sz="2800" b="1" dirty="0">
              <a:solidFill>
                <a:schemeClr val="tx1"/>
              </a:solidFill>
            </a:endParaRPr>
          </a:p>
          <a:p>
            <a:pPr algn="l"/>
            <a:endParaRPr lang="zh-CN" altLang="en-US" sz="2800" b="1" dirty="0"/>
          </a:p>
        </p:txBody>
      </p:sp>
      <p:sp>
        <p:nvSpPr>
          <p:cNvPr id="4" name="左大括号 3">
            <a:extLst>
              <a:ext uri="{FF2B5EF4-FFF2-40B4-BE49-F238E27FC236}">
                <a16:creationId xmlns:a16="http://schemas.microsoft.com/office/drawing/2014/main" id="{7005EC45-775A-45D4-A8F6-4DB554F1566D}"/>
              </a:ext>
            </a:extLst>
          </p:cNvPr>
          <p:cNvSpPr/>
          <p:nvPr/>
        </p:nvSpPr>
        <p:spPr>
          <a:xfrm>
            <a:off x="1931611" y="1799354"/>
            <a:ext cx="485192" cy="1044956"/>
          </a:xfrm>
          <a:prstGeom prst="leftBrac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15FCAFF-3868-43C3-920C-D23839F3AB89}"/>
              </a:ext>
            </a:extLst>
          </p:cNvPr>
          <p:cNvSpPr txBox="1"/>
          <p:nvPr/>
        </p:nvSpPr>
        <p:spPr>
          <a:xfrm>
            <a:off x="2472611" y="1631805"/>
            <a:ext cx="16701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有刷电调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C410620-20A8-40C8-8022-82D51A5539E0}"/>
              </a:ext>
            </a:extLst>
          </p:cNvPr>
          <p:cNvSpPr txBox="1"/>
          <p:nvPr/>
        </p:nvSpPr>
        <p:spPr>
          <a:xfrm>
            <a:off x="2472611" y="2573108"/>
            <a:ext cx="14275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无刷电调</a:t>
            </a:r>
          </a:p>
        </p:txBody>
      </p:sp>
      <p:sp>
        <p:nvSpPr>
          <p:cNvPr id="7" name="左大括号 6">
            <a:extLst>
              <a:ext uri="{FF2B5EF4-FFF2-40B4-BE49-F238E27FC236}">
                <a16:creationId xmlns:a16="http://schemas.microsoft.com/office/drawing/2014/main" id="{DE19843F-182F-40B8-ACBB-E11A2CC3CB6A}"/>
              </a:ext>
            </a:extLst>
          </p:cNvPr>
          <p:cNvSpPr/>
          <p:nvPr/>
        </p:nvSpPr>
        <p:spPr>
          <a:xfrm>
            <a:off x="1875802" y="4013691"/>
            <a:ext cx="485192" cy="1199673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7B99DD2-A14E-4A40-8A03-099EBC74A0DC}"/>
              </a:ext>
            </a:extLst>
          </p:cNvPr>
          <p:cNvSpPr txBox="1"/>
          <p:nvPr/>
        </p:nvSpPr>
        <p:spPr>
          <a:xfrm>
            <a:off x="2472610" y="3690829"/>
            <a:ext cx="15582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有刷电机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F732BA1-23C1-4A30-A6BB-3E0393E1DA9D}"/>
              </a:ext>
            </a:extLst>
          </p:cNvPr>
          <p:cNvSpPr txBox="1"/>
          <p:nvPr/>
        </p:nvSpPr>
        <p:spPr>
          <a:xfrm>
            <a:off x="2537927" y="5038531"/>
            <a:ext cx="14928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无刷电机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BD5E599-263A-4A60-81BB-15B31BCCEE0B}"/>
              </a:ext>
            </a:extLst>
          </p:cNvPr>
          <p:cNvSpPr txBox="1"/>
          <p:nvPr/>
        </p:nvSpPr>
        <p:spPr>
          <a:xfrm>
            <a:off x="6164427" y="2078360"/>
            <a:ext cx="9828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电池</a:t>
            </a:r>
          </a:p>
        </p:txBody>
      </p:sp>
      <p:sp>
        <p:nvSpPr>
          <p:cNvPr id="12" name="左大括号 11">
            <a:extLst>
              <a:ext uri="{FF2B5EF4-FFF2-40B4-BE49-F238E27FC236}">
                <a16:creationId xmlns:a16="http://schemas.microsoft.com/office/drawing/2014/main" id="{95D3CEBB-F971-4B10-BEB9-EF8B8EE93451}"/>
              </a:ext>
            </a:extLst>
          </p:cNvPr>
          <p:cNvSpPr/>
          <p:nvPr/>
        </p:nvSpPr>
        <p:spPr>
          <a:xfrm>
            <a:off x="7091265" y="1799354"/>
            <a:ext cx="326572" cy="1139789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9CE62F9-09AA-45C1-9459-89A90A06C638}"/>
              </a:ext>
            </a:extLst>
          </p:cNvPr>
          <p:cNvSpPr txBox="1"/>
          <p:nvPr/>
        </p:nvSpPr>
        <p:spPr>
          <a:xfrm>
            <a:off x="7417837" y="1711125"/>
            <a:ext cx="14835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锂电池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B76FD7B-5E70-43B2-9B7B-6BCDDD613F7F}"/>
              </a:ext>
            </a:extLst>
          </p:cNvPr>
          <p:cNvSpPr txBox="1"/>
          <p:nvPr/>
        </p:nvSpPr>
        <p:spPr>
          <a:xfrm>
            <a:off x="7470714" y="2613477"/>
            <a:ext cx="16421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铅蓄电池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518C4E9-7E74-4E4A-93AA-41DE8FC86314}"/>
              </a:ext>
            </a:extLst>
          </p:cNvPr>
          <p:cNvSpPr txBox="1"/>
          <p:nvPr/>
        </p:nvSpPr>
        <p:spPr>
          <a:xfrm>
            <a:off x="6105330" y="4457183"/>
            <a:ext cx="13653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  其他</a:t>
            </a:r>
          </a:p>
        </p:txBody>
      </p:sp>
      <p:sp>
        <p:nvSpPr>
          <p:cNvPr id="9" name="左大括号 8">
            <a:extLst>
              <a:ext uri="{FF2B5EF4-FFF2-40B4-BE49-F238E27FC236}">
                <a16:creationId xmlns:a16="http://schemas.microsoft.com/office/drawing/2014/main" id="{8F9F2D2A-824E-4D52-AA77-F0312EF8B3CD}"/>
              </a:ext>
            </a:extLst>
          </p:cNvPr>
          <p:cNvSpPr/>
          <p:nvPr/>
        </p:nvSpPr>
        <p:spPr>
          <a:xfrm>
            <a:off x="7091265" y="3967409"/>
            <a:ext cx="326572" cy="157853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95BD4CD5-B874-4D93-8A3F-9DF3577AA4AF}"/>
              </a:ext>
            </a:extLst>
          </p:cNvPr>
          <p:cNvSpPr txBox="1"/>
          <p:nvPr/>
        </p:nvSpPr>
        <p:spPr>
          <a:xfrm>
            <a:off x="7514430" y="3690828"/>
            <a:ext cx="12903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减速机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B08E78BA-F21E-4F32-8951-409AAB52A3E3}"/>
              </a:ext>
            </a:extLst>
          </p:cNvPr>
          <p:cNvSpPr txBox="1"/>
          <p:nvPr/>
        </p:nvSpPr>
        <p:spPr>
          <a:xfrm>
            <a:off x="7470714" y="5393094"/>
            <a:ext cx="20651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气缸，电磁阀</a:t>
            </a:r>
          </a:p>
        </p:txBody>
      </p:sp>
    </p:spTree>
    <p:extLst>
      <p:ext uri="{BB962C8B-B14F-4D97-AF65-F5344CB8AC3E}">
        <p14:creationId xmlns:p14="http://schemas.microsoft.com/office/powerpoint/2010/main" val="32392311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9D03968-C0F0-40FF-929A-1BDE64FAF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电调</a:t>
            </a:r>
            <a:r>
              <a:rPr lang="zh-CN" altLang="en-US" sz="2400" dirty="0"/>
              <a:t>（电子调速器，英文</a:t>
            </a:r>
            <a:r>
              <a:rPr lang="en-US" altLang="zh-CN" sz="2400" dirty="0"/>
              <a:t>Electronic Speed Control</a:t>
            </a:r>
            <a:r>
              <a:rPr lang="zh-CN" altLang="en-US" sz="2400" dirty="0"/>
              <a:t>，简称</a:t>
            </a:r>
            <a:r>
              <a:rPr lang="en-US" altLang="zh-CN" sz="2400" dirty="0"/>
              <a:t>ESC</a:t>
            </a:r>
            <a:r>
              <a:rPr lang="zh-CN" altLang="en-US" sz="2400" dirty="0"/>
              <a:t>）：它根据控制信号调节电动机的转速。</a:t>
            </a:r>
            <a:endParaRPr lang="zh-CN" altLang="en-US" sz="20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F87F793-5140-43B9-B3D6-5BD9870D174B}"/>
              </a:ext>
            </a:extLst>
          </p:cNvPr>
          <p:cNvSpPr txBox="1"/>
          <p:nvPr/>
        </p:nvSpPr>
        <p:spPr>
          <a:xfrm>
            <a:off x="677334" y="4237450"/>
            <a:ext cx="45626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/>
              <a:t>有刷电调</a:t>
            </a:r>
            <a:endParaRPr lang="en-US" altLang="zh-CN" sz="3600" dirty="0"/>
          </a:p>
          <a:p>
            <a:r>
              <a:rPr lang="zh-CN" altLang="en-US" sz="3600" dirty="0"/>
              <a:t>无刷电调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321B2A2-AAE8-4962-8392-A01A3E815E89}"/>
              </a:ext>
            </a:extLst>
          </p:cNvPr>
          <p:cNvSpPr txBox="1"/>
          <p:nvPr/>
        </p:nvSpPr>
        <p:spPr>
          <a:xfrm>
            <a:off x="677334" y="1930400"/>
            <a:ext cx="753360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1</a:t>
            </a:r>
            <a:r>
              <a:rPr lang="zh-CN" altLang="en-US"/>
              <a:t>、电调的输入线与电池连接；</a:t>
            </a:r>
          </a:p>
          <a:p>
            <a:r>
              <a:rPr lang="en-US" altLang="zh-CN"/>
              <a:t>2</a:t>
            </a:r>
            <a:r>
              <a:rPr lang="zh-CN" altLang="en-US"/>
              <a:t>、电调的输出线（有刷两根、无刷三根）与电机连接；</a:t>
            </a:r>
          </a:p>
          <a:p>
            <a:r>
              <a:rPr lang="en-US" altLang="zh-CN"/>
              <a:t>3</a:t>
            </a:r>
            <a:r>
              <a:rPr lang="zh-CN" altLang="en-US"/>
              <a:t>、电调的信号线与接收机连接。</a:t>
            </a:r>
          </a:p>
          <a:p>
            <a:r>
              <a:rPr lang="zh-CN" altLang="en-US"/>
              <a:t>另外，电调一般有电源输出功能，即在信号线的正负极之间，有</a:t>
            </a:r>
            <a:r>
              <a:rPr lang="en-US" altLang="zh-CN"/>
              <a:t>5V</a:t>
            </a:r>
            <a:r>
              <a:rPr lang="zh-CN" altLang="en-US"/>
              <a:t>左右的电压输出，通过信号线为接收机供电，接收机再为舵机等控制设备供电。</a:t>
            </a:r>
          </a:p>
        </p:txBody>
      </p:sp>
    </p:spTree>
    <p:extLst>
      <p:ext uri="{BB962C8B-B14F-4D97-AF65-F5344CB8AC3E}">
        <p14:creationId xmlns:p14="http://schemas.microsoft.com/office/powerpoint/2010/main" val="39059015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7FA046-834C-4D60-AE98-B64CBF29B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24678"/>
          </a:xfrm>
        </p:spPr>
        <p:txBody>
          <a:bodyPr/>
          <a:lstStyle/>
          <a:p>
            <a:r>
              <a:rPr lang="zh-CN" altLang="en-US" dirty="0"/>
              <a:t>有刷电调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84CDAAF-FCFC-488D-8431-6D9199095E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248" y="2068577"/>
            <a:ext cx="10301130" cy="3315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3468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9BB5DDF-C21C-413F-A7BA-7A91A6258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16D18A8-51E4-4CC3-BFA7-305C7AAE47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753138" cy="320205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DABD6F6-F0AB-4D34-8B7B-1AE626B84F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7313" y="2629257"/>
            <a:ext cx="6286500" cy="441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6330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2649AD-AC13-4B39-B0C1-E8F814FDD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D228161-656B-41E4-A7F6-ECC59C4372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043" y="148253"/>
            <a:ext cx="9239250" cy="305752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7790013-2F56-402A-B9C8-F540363D8C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211" y="3205778"/>
            <a:ext cx="6170061" cy="3509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9854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6DBD15-18D7-464D-87EA-C8B07A3909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170CB5C-23A6-426D-AB17-59B97FD291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288226" cy="344403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ECBC14C-E091-4E3F-B2D3-EF9F6A52905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53" b="7337"/>
          <a:stretch/>
        </p:blipFill>
        <p:spPr>
          <a:xfrm>
            <a:off x="1403286" y="3312367"/>
            <a:ext cx="6343650" cy="3444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3745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E9BC344-B1F5-4480-A481-D500371D98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25227"/>
            <a:ext cx="10080862" cy="4013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1298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AD17B13C-176F-495C-A972-7D3DC28480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9441" y="0"/>
            <a:ext cx="47214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2031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4850824-2BBD-46DA-800E-6B4710B3D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无刷电调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0B45AFD-02C8-4D72-9D24-2626269720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9986" y="1270000"/>
            <a:ext cx="7143750" cy="535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4429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A8FD082-8837-46D2-82E2-87260D91E5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电池参数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7C2C8FB-2064-4522-BACC-D3A9FB9C8A54}"/>
              </a:ext>
            </a:extLst>
          </p:cNvPr>
          <p:cNvSpPr txBox="1"/>
          <p:nvPr/>
        </p:nvSpPr>
        <p:spPr>
          <a:xfrm>
            <a:off x="677334" y="1270000"/>
            <a:ext cx="8811899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</a:t>
            </a:r>
            <a:r>
              <a:rPr lang="zh-CN" altLang="en-US" dirty="0"/>
              <a:t>）电池容量</a:t>
            </a:r>
          </a:p>
          <a:p>
            <a:r>
              <a:rPr lang="zh-CN" altLang="en-US" dirty="0"/>
              <a:t>电池容量用毫安时</a:t>
            </a:r>
            <a:r>
              <a:rPr lang="en-US" altLang="zh-CN" dirty="0" err="1"/>
              <a:t>mAh</a:t>
            </a:r>
            <a:r>
              <a:rPr lang="zh-CN" altLang="en-US" dirty="0"/>
              <a:t>来表示，电池容量越大，显然用的时长越长。常见比如</a:t>
            </a:r>
            <a:r>
              <a:rPr lang="en-US" altLang="zh-CN" dirty="0"/>
              <a:t>1000mAh</a:t>
            </a:r>
            <a:r>
              <a:rPr lang="zh-CN" altLang="en-US" dirty="0"/>
              <a:t>的含义是以</a:t>
            </a:r>
            <a:r>
              <a:rPr lang="en-US" altLang="zh-CN" dirty="0"/>
              <a:t>1000mA</a:t>
            </a:r>
            <a:r>
              <a:rPr lang="zh-CN" altLang="en-US" dirty="0"/>
              <a:t>电流放电</a:t>
            </a:r>
            <a:r>
              <a:rPr lang="en-US" altLang="zh-CN" dirty="0"/>
              <a:t>1h</a:t>
            </a:r>
            <a:r>
              <a:rPr lang="zh-CN" altLang="en-US" dirty="0"/>
              <a:t>的电荷量。</a:t>
            </a:r>
          </a:p>
          <a:p>
            <a:r>
              <a:rPr lang="en-US" altLang="zh-CN" dirty="0"/>
              <a:t>2)  </a:t>
            </a:r>
            <a:r>
              <a:rPr lang="zh-CN" altLang="en-US" dirty="0"/>
              <a:t>标称电压</a:t>
            </a:r>
          </a:p>
          <a:p>
            <a:r>
              <a:rPr lang="zh-CN" altLang="en-US" dirty="0"/>
              <a:t>电池正负极之间的电势差称为标称电压。锂电池放电轨迹是呈抛物线状的，从</a:t>
            </a:r>
            <a:r>
              <a:rPr lang="en-US" altLang="zh-CN" dirty="0"/>
              <a:t>4.3v</a:t>
            </a:r>
            <a:r>
              <a:rPr lang="zh-CN" altLang="en-US" dirty="0"/>
              <a:t>到</a:t>
            </a:r>
            <a:r>
              <a:rPr lang="en-US" altLang="zh-CN" dirty="0"/>
              <a:t>3.7v</a:t>
            </a:r>
            <a:r>
              <a:rPr lang="zh-CN" altLang="en-US" dirty="0"/>
              <a:t>再到</a:t>
            </a:r>
            <a:r>
              <a:rPr lang="en-US" altLang="zh-CN" dirty="0"/>
              <a:t>3.0v</a:t>
            </a:r>
            <a:r>
              <a:rPr lang="zh-CN" altLang="en-US" dirty="0"/>
              <a:t>，都是变化很快的，惟有</a:t>
            </a:r>
            <a:r>
              <a:rPr lang="en-US" altLang="zh-CN" dirty="0"/>
              <a:t>3.7v</a:t>
            </a:r>
            <a:r>
              <a:rPr lang="zh-CN" altLang="en-US" dirty="0"/>
              <a:t>左右放电时间最长，几乎占了</a:t>
            </a:r>
            <a:r>
              <a:rPr lang="en-US" altLang="zh-CN" dirty="0"/>
              <a:t>3/4</a:t>
            </a:r>
            <a:r>
              <a:rPr lang="zh-CN" altLang="en-US" dirty="0"/>
              <a:t>时间，因此，标称电压有时也表示维持放电时间最长的那段电压。锂电池的标称电压有</a:t>
            </a:r>
            <a:r>
              <a:rPr lang="en-US" altLang="zh-CN" dirty="0"/>
              <a:t>3.7v</a:t>
            </a:r>
            <a:r>
              <a:rPr lang="zh-CN" altLang="en-US" dirty="0"/>
              <a:t>和</a:t>
            </a:r>
            <a:r>
              <a:rPr lang="en-US" altLang="zh-CN" dirty="0"/>
              <a:t>3.8v.</a:t>
            </a:r>
          </a:p>
          <a:p>
            <a:r>
              <a:rPr lang="en-US" altLang="zh-CN" dirty="0"/>
              <a:t>3)  </a:t>
            </a:r>
            <a:r>
              <a:rPr lang="zh-CN" altLang="en-US" dirty="0"/>
              <a:t>充电截止电压</a:t>
            </a:r>
          </a:p>
          <a:p>
            <a:r>
              <a:rPr lang="zh-CN" altLang="en-US" dirty="0"/>
              <a:t>锂电池（或其他性质充电电池）充足电后，电池内部的活性物质已达饱和状态，再继续充电，电池电压也不会上升，此时的电压就是充电终止电压。锂电池的充电终止电压常见有</a:t>
            </a:r>
            <a:r>
              <a:rPr lang="en-US" altLang="zh-CN" dirty="0"/>
              <a:t>4.2v(</a:t>
            </a:r>
            <a:r>
              <a:rPr lang="zh-CN" altLang="en-US" dirty="0"/>
              <a:t>对应其标称电压是</a:t>
            </a:r>
            <a:r>
              <a:rPr lang="en-US" altLang="zh-CN" dirty="0"/>
              <a:t>3.7v)</a:t>
            </a:r>
            <a:r>
              <a:rPr lang="zh-CN" altLang="en-US" dirty="0"/>
              <a:t>和</a:t>
            </a:r>
            <a:r>
              <a:rPr lang="en-US" altLang="zh-CN" dirty="0"/>
              <a:t>4.35v</a:t>
            </a:r>
            <a:r>
              <a:rPr lang="zh-CN" altLang="en-US" dirty="0"/>
              <a:t>（其标称电压是</a:t>
            </a:r>
            <a:r>
              <a:rPr lang="en-US" altLang="zh-CN" dirty="0"/>
              <a:t>3.8v</a:t>
            </a:r>
            <a:r>
              <a:rPr lang="zh-CN" altLang="en-US" dirty="0"/>
              <a:t>）</a:t>
            </a:r>
          </a:p>
          <a:p>
            <a:r>
              <a:rPr lang="en-US" altLang="zh-CN" dirty="0"/>
              <a:t>4)  </a:t>
            </a:r>
            <a:r>
              <a:rPr lang="zh-CN" altLang="en-US" dirty="0"/>
              <a:t>放电截止电压</a:t>
            </a:r>
          </a:p>
          <a:p>
            <a:r>
              <a:rPr lang="zh-CN" altLang="en-US" dirty="0"/>
              <a:t>放电终止电压指电池放电时允许的最低电压，锂电池放电终止电压一般为</a:t>
            </a:r>
            <a:r>
              <a:rPr lang="en-US" altLang="zh-CN" dirty="0"/>
              <a:t>2.7v</a:t>
            </a:r>
          </a:p>
          <a:p>
            <a:r>
              <a:rPr lang="en-US" altLang="zh-CN" dirty="0"/>
              <a:t>5)  </a:t>
            </a:r>
            <a:r>
              <a:rPr lang="zh-CN" altLang="en-US" dirty="0"/>
              <a:t>自放电率</a:t>
            </a:r>
          </a:p>
          <a:p>
            <a:r>
              <a:rPr lang="zh-CN" altLang="en-US" dirty="0"/>
              <a:t>指一段时间内电池没有用，自动损失的容量占总容量的百分比。锂电池自放电率为</a:t>
            </a:r>
            <a:r>
              <a:rPr lang="en-US" altLang="zh-CN" dirty="0"/>
              <a:t>5%~8%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442727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E5295F09-2A1E-4BD2-8F1F-86B6BB5BAC1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86" r="27862"/>
          <a:stretch/>
        </p:blipFill>
        <p:spPr>
          <a:xfrm rot="16200000">
            <a:off x="2503790" y="-2239523"/>
            <a:ext cx="2378954" cy="68580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72C4D6D-B63D-4A40-A85D-FCFF734DFF1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52" r="19078"/>
          <a:stretch/>
        </p:blipFill>
        <p:spPr>
          <a:xfrm rot="16200000">
            <a:off x="2248711" y="261027"/>
            <a:ext cx="2889115" cy="68580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CFA341E-10EC-4BD2-93FF-A4F923346B5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09" r="25697"/>
          <a:stretch/>
        </p:blipFill>
        <p:spPr>
          <a:xfrm rot="16200000">
            <a:off x="2438401" y="2450293"/>
            <a:ext cx="2509736" cy="6858000"/>
          </a:xfrm>
          <a:prstGeom prst="rect">
            <a:avLst/>
          </a:prstGeom>
        </p:spPr>
      </p:pic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5CDF7244-D5F7-4DED-8EDC-14835FB7C6DD}"/>
              </a:ext>
            </a:extLst>
          </p:cNvPr>
          <p:cNvCxnSpPr>
            <a:cxnSpLocks/>
          </p:cNvCxnSpPr>
          <p:nvPr/>
        </p:nvCxnSpPr>
        <p:spPr>
          <a:xfrm flipV="1">
            <a:off x="3307404" y="918134"/>
            <a:ext cx="4912467" cy="472921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6F71A702-44DF-4452-AA98-C22D3CC74742}"/>
              </a:ext>
            </a:extLst>
          </p:cNvPr>
          <p:cNvSpPr txBox="1"/>
          <p:nvPr/>
        </p:nvSpPr>
        <p:spPr>
          <a:xfrm>
            <a:off x="8219871" y="698557"/>
            <a:ext cx="1527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容量</a:t>
            </a:r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740052B1-426B-475A-834F-9F48C8BCCAA2}"/>
              </a:ext>
            </a:extLst>
          </p:cNvPr>
          <p:cNvCxnSpPr>
            <a:cxnSpLocks/>
          </p:cNvCxnSpPr>
          <p:nvPr/>
        </p:nvCxnSpPr>
        <p:spPr>
          <a:xfrm>
            <a:off x="4834647" y="1605064"/>
            <a:ext cx="320039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CD312C67-24C1-4233-8A3A-43FD671F3DC9}"/>
              </a:ext>
            </a:extLst>
          </p:cNvPr>
          <p:cNvSpPr txBox="1"/>
          <p:nvPr/>
        </p:nvSpPr>
        <p:spPr>
          <a:xfrm>
            <a:off x="8219871" y="1281898"/>
            <a:ext cx="23346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rate</a:t>
            </a:r>
            <a:r>
              <a:rPr lang="zh-CN" altLang="en-US" dirty="0"/>
              <a:t>电流倍率：倍率值高，输出电流大</a:t>
            </a:r>
          </a:p>
        </p:txBody>
      </p: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E389BE5D-3FC2-4122-AC8C-8E2CE747E185}"/>
              </a:ext>
            </a:extLst>
          </p:cNvPr>
          <p:cNvCxnSpPr>
            <a:cxnSpLocks/>
          </p:cNvCxnSpPr>
          <p:nvPr/>
        </p:nvCxnSpPr>
        <p:spPr>
          <a:xfrm>
            <a:off x="5466945" y="3929974"/>
            <a:ext cx="242218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1272D89F-2EE3-4D1B-9CE7-615E3186F27C}"/>
              </a:ext>
            </a:extLst>
          </p:cNvPr>
          <p:cNvSpPr txBox="1"/>
          <p:nvPr/>
        </p:nvSpPr>
        <p:spPr>
          <a:xfrm>
            <a:off x="8035046" y="3606808"/>
            <a:ext cx="25194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Pack</a:t>
            </a:r>
            <a:r>
              <a:rPr lang="zh-CN" altLang="en-US" dirty="0"/>
              <a:t>（包裹）：</a:t>
            </a:r>
            <a:r>
              <a:rPr lang="en-US" altLang="zh-CN" dirty="0"/>
              <a:t>4s1p:</a:t>
            </a:r>
            <a:r>
              <a:rPr lang="zh-CN" altLang="en-US" dirty="0"/>
              <a:t>四块电池串联</a:t>
            </a:r>
          </a:p>
        </p:txBody>
      </p:sp>
    </p:spTree>
    <p:extLst>
      <p:ext uri="{BB962C8B-B14F-4D97-AF65-F5344CB8AC3E}">
        <p14:creationId xmlns:p14="http://schemas.microsoft.com/office/powerpoint/2010/main" val="19102193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B8AB666-E219-4314-8243-22BBE8C7A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6000" dirty="0"/>
              <a:t>直流电机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DCFACA9-142B-4693-B741-7B806EFC2E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7293" y="1845404"/>
            <a:ext cx="9735629" cy="3167191"/>
          </a:xfrm>
        </p:spPr>
        <p:txBody>
          <a:bodyPr/>
          <a:lstStyle/>
          <a:p>
            <a:r>
              <a:rPr lang="zh-CN" altLang="en-US" sz="3200" dirty="0"/>
              <a:t>电机参数：</a:t>
            </a:r>
            <a:endParaRPr lang="en-US" altLang="zh-CN" sz="3200" dirty="0"/>
          </a:p>
          <a:p>
            <a:pPr marL="0" indent="0">
              <a:buNone/>
            </a:pPr>
            <a:r>
              <a:rPr lang="zh-CN" altLang="en-US" sz="2000" dirty="0"/>
              <a:t>      </a:t>
            </a:r>
            <a:r>
              <a:rPr lang="zh-CN" altLang="en-US" sz="2400" dirty="0"/>
              <a:t>转速：</a:t>
            </a:r>
            <a:r>
              <a:rPr lang="zh-CN" altLang="en-US" sz="2000" dirty="0"/>
              <a:t>额定工况下运转时，转子的转速为额定转速，低转速是基本转速，高转速是指最高转速</a:t>
            </a:r>
            <a:endParaRPr lang="en-US" altLang="zh-CN" sz="2000" dirty="0"/>
          </a:p>
          <a:p>
            <a:pPr marL="0" indent="0">
              <a:buNone/>
            </a:pPr>
            <a:r>
              <a:rPr lang="zh-CN" altLang="en-US" sz="2400" dirty="0"/>
              <a:t>      额定功率：</a:t>
            </a:r>
            <a:r>
              <a:rPr lang="zh-CN" altLang="en-US" sz="2000" dirty="0"/>
              <a:t>长期使用输出的机械功率，一般单位为千瓦</a:t>
            </a:r>
            <a:endParaRPr lang="en-US" altLang="zh-CN" sz="2000" dirty="0"/>
          </a:p>
          <a:p>
            <a:pPr marL="0" indent="0">
              <a:buNone/>
            </a:pPr>
            <a:r>
              <a:rPr lang="zh-CN" altLang="en-US" sz="2400" dirty="0"/>
              <a:t>     额定电压：</a:t>
            </a:r>
            <a:r>
              <a:rPr lang="zh-CN" altLang="en-US" sz="2000" dirty="0"/>
              <a:t>额定条件下运行时从电刷两端施加给电动机的输入电压</a:t>
            </a:r>
            <a:endParaRPr lang="en-US" altLang="zh-CN" sz="2000" dirty="0"/>
          </a:p>
          <a:p>
            <a:pPr marL="0" indent="0">
              <a:buNone/>
            </a:pPr>
            <a:r>
              <a:rPr lang="en-US" altLang="zh-CN" sz="2400" dirty="0"/>
              <a:t>     </a:t>
            </a:r>
            <a:r>
              <a:rPr lang="zh-CN" altLang="en-US" sz="2400" dirty="0"/>
              <a:t>额定电流：</a:t>
            </a:r>
            <a:r>
              <a:rPr lang="zh-CN" altLang="en-US" sz="2000" dirty="0"/>
              <a:t>额定电压下输出额定功率时，长期运转允许输入的工作电流</a:t>
            </a:r>
            <a:endParaRPr lang="en-US" altLang="zh-CN" sz="2000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226567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7F18A167-2D83-4008-9C80-2E28A322B7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330757" cy="339368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2F137F5-0FB9-4A76-8386-5279338DFB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0757" y="1"/>
            <a:ext cx="6486525" cy="339368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90B9814-C45D-4FD6-9A3F-E0ED04D8ACA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778" b="3004"/>
          <a:stretch/>
        </p:blipFill>
        <p:spPr>
          <a:xfrm>
            <a:off x="0" y="3258767"/>
            <a:ext cx="6829425" cy="3599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1686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512A6B-2D35-48BC-AA00-E964381CDB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1735127" cy="664723"/>
          </a:xfrm>
        </p:spPr>
        <p:txBody>
          <a:bodyPr>
            <a:noAutofit/>
          </a:bodyPr>
          <a:lstStyle/>
          <a:p>
            <a:r>
              <a:rPr lang="zh-CN" altLang="en-US" dirty="0"/>
              <a:t>减速机：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149A127-B609-4668-B6E1-BA7B99C58438}"/>
              </a:ext>
            </a:extLst>
          </p:cNvPr>
          <p:cNvSpPr txBox="1"/>
          <p:nvPr/>
        </p:nvSpPr>
        <p:spPr>
          <a:xfrm>
            <a:off x="2597286" y="609600"/>
            <a:ext cx="655644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减速器是一种由封闭在刚性壳体内的齿轮传动、蜗杆传动、齿轮</a:t>
            </a:r>
            <a:r>
              <a:rPr lang="en-US" altLang="zh-CN" dirty="0"/>
              <a:t>-</a:t>
            </a:r>
            <a:r>
              <a:rPr lang="zh-CN" altLang="en-US" dirty="0"/>
              <a:t>蜗杆传动所组成的独立部件，常用作原动件与工作机之间的减速传动装置 。</a:t>
            </a:r>
            <a:r>
              <a:rPr lang="zh-CN" altLang="en-US" sz="2000" b="1" u="sng" dirty="0"/>
              <a:t>减速机一般用于低转速大扭矩的传动设备</a:t>
            </a:r>
            <a:endParaRPr lang="zh-CN" altLang="en-US" b="1" u="sng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569EF4F-6EF3-4478-BA83-606521B061F6}"/>
              </a:ext>
            </a:extLst>
          </p:cNvPr>
          <p:cNvSpPr txBox="1"/>
          <p:nvPr/>
        </p:nvSpPr>
        <p:spPr>
          <a:xfrm>
            <a:off x="677333" y="2276273"/>
            <a:ext cx="835606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减速比：</a:t>
            </a:r>
            <a:r>
              <a:rPr lang="zh-CN" altLang="en-US" dirty="0"/>
              <a:t>即减速装置的传动比，是传动比的一种，是指减速机构中瞬时输入速度与输出速度的比值，用符号“</a:t>
            </a:r>
            <a:r>
              <a:rPr lang="en-US" altLang="zh-CN" dirty="0" err="1"/>
              <a:t>i</a:t>
            </a:r>
            <a:r>
              <a:rPr lang="en-US" altLang="zh-CN" dirty="0"/>
              <a:t>”</a:t>
            </a:r>
            <a:r>
              <a:rPr lang="zh-CN" altLang="en-US" dirty="0"/>
              <a:t>表示。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9898AAB-4D9F-45B3-BF97-6A6DD5CC0609}"/>
              </a:ext>
            </a:extLst>
          </p:cNvPr>
          <p:cNvSpPr txBox="1"/>
          <p:nvPr/>
        </p:nvSpPr>
        <p:spPr>
          <a:xfrm>
            <a:off x="677333" y="4011783"/>
            <a:ext cx="835606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举例：</a:t>
            </a:r>
            <a:r>
              <a:rPr lang="zh-CN" altLang="en-US" dirty="0"/>
              <a:t>输入转速为</a:t>
            </a:r>
            <a:r>
              <a:rPr lang="en-US" altLang="zh-CN" dirty="0"/>
              <a:t>1500r/min</a:t>
            </a:r>
            <a:r>
              <a:rPr lang="zh-CN" altLang="en-US" dirty="0"/>
              <a:t>，输出转速为</a:t>
            </a:r>
            <a:r>
              <a:rPr lang="en-US" altLang="zh-CN" dirty="0"/>
              <a:t>25r/min</a:t>
            </a:r>
            <a:r>
              <a:rPr lang="zh-CN" altLang="en-US" dirty="0"/>
              <a:t>，那么其减速比则为：</a:t>
            </a:r>
            <a:r>
              <a:rPr lang="en-US" altLang="zh-CN" dirty="0" err="1"/>
              <a:t>i</a:t>
            </a:r>
            <a:r>
              <a:rPr lang="en-US" altLang="zh-CN" dirty="0"/>
              <a:t>=60:1</a:t>
            </a:r>
            <a:r>
              <a:rPr lang="zh-CN" altLang="en-US" dirty="0"/>
              <a:t>。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039972C-6121-469B-9060-26A35ABDD5AF}"/>
              </a:ext>
            </a:extLst>
          </p:cNvPr>
          <p:cNvSpPr txBox="1"/>
          <p:nvPr/>
        </p:nvSpPr>
        <p:spPr>
          <a:xfrm>
            <a:off x="1468877" y="5437762"/>
            <a:ext cx="7918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/>
              <a:t>根据自己需要合理选择减速比！！</a:t>
            </a:r>
          </a:p>
        </p:txBody>
      </p:sp>
    </p:spTree>
    <p:extLst>
      <p:ext uri="{BB962C8B-B14F-4D97-AF65-F5344CB8AC3E}">
        <p14:creationId xmlns:p14="http://schemas.microsoft.com/office/powerpoint/2010/main" val="26102901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4AF9378-1FF8-478B-B54B-EABA0B23A4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13362"/>
          </a:xfrm>
        </p:spPr>
        <p:txBody>
          <a:bodyPr>
            <a:normAutofit fontScale="90000"/>
          </a:bodyPr>
          <a:lstStyle/>
          <a:p>
            <a:r>
              <a:rPr lang="zh-CN" altLang="en-US" sz="4400" dirty="0"/>
              <a:t>气动装置：</a:t>
            </a:r>
            <a:r>
              <a:rPr lang="zh-CN" altLang="en-US" sz="2800" dirty="0">
                <a:solidFill>
                  <a:schemeClr val="tx1"/>
                </a:solidFill>
              </a:rPr>
              <a:t>速度快，威力猛，危险性高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ECAC5DF-EAF9-47A4-9CA6-7C169D523AE1}"/>
              </a:ext>
            </a:extLst>
          </p:cNvPr>
          <p:cNvSpPr txBox="1"/>
          <p:nvPr/>
        </p:nvSpPr>
        <p:spPr>
          <a:xfrm>
            <a:off x="914398" y="2042809"/>
            <a:ext cx="633270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组成：储气瓶</a:t>
            </a:r>
            <a:r>
              <a:rPr lang="en-US" altLang="zh-CN" dirty="0"/>
              <a:t>(</a:t>
            </a:r>
            <a:r>
              <a:rPr lang="zh-CN" altLang="en-US" dirty="0"/>
              <a:t>配套减压阀</a:t>
            </a:r>
            <a:r>
              <a:rPr lang="en-US" altLang="zh-CN" dirty="0"/>
              <a:t>)</a:t>
            </a:r>
          </a:p>
          <a:p>
            <a:r>
              <a:rPr lang="en-US" altLang="zh-CN" dirty="0"/>
              <a:t>           </a:t>
            </a:r>
            <a:r>
              <a:rPr lang="zh-CN" altLang="en-US" dirty="0"/>
              <a:t>缓冲罐</a:t>
            </a:r>
            <a:endParaRPr lang="en-US" altLang="zh-CN" dirty="0"/>
          </a:p>
          <a:p>
            <a:r>
              <a:rPr lang="en-US" altLang="zh-CN" dirty="0"/>
              <a:t>           </a:t>
            </a:r>
            <a:r>
              <a:rPr lang="zh-CN" altLang="en-US" dirty="0"/>
              <a:t>电磁阀</a:t>
            </a:r>
            <a:endParaRPr lang="en-US" altLang="zh-CN" dirty="0"/>
          </a:p>
          <a:p>
            <a:r>
              <a:rPr lang="en-US" altLang="zh-CN" dirty="0"/>
              <a:t>            </a:t>
            </a:r>
            <a:r>
              <a:rPr lang="zh-CN" altLang="en-US" dirty="0"/>
              <a:t>气缸</a:t>
            </a:r>
            <a:endParaRPr lang="en-US" altLang="zh-CN" dirty="0"/>
          </a:p>
          <a:p>
            <a:r>
              <a:rPr lang="en-US" altLang="zh-CN" dirty="0"/>
              <a:t>          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577912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4C1349-F6D8-4FE8-82C0-9351FEBCD6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143" y="726332"/>
            <a:ext cx="8596668" cy="1121923"/>
          </a:xfrm>
        </p:spPr>
        <p:txBody>
          <a:bodyPr/>
          <a:lstStyle/>
          <a:p>
            <a:r>
              <a:rPr lang="zh-CN" altLang="en-US" dirty="0"/>
              <a:t>储气瓶</a:t>
            </a:r>
            <a:r>
              <a:rPr lang="zh-CN" altLang="en-US" sz="2800" dirty="0">
                <a:solidFill>
                  <a:schemeClr val="tx1"/>
                </a:solidFill>
              </a:rPr>
              <a:t>（高压气瓶，与调压阀配套使用）</a:t>
            </a:r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B6D2DF1-31F2-42E3-AAB2-6FD7F4EF10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143" y="1543455"/>
            <a:ext cx="7787316" cy="394294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A08CFCBF-5DC6-4761-97F8-ACE4E9184453}"/>
              </a:ext>
            </a:extLst>
          </p:cNvPr>
          <p:cNvSpPr txBox="1"/>
          <p:nvPr/>
        </p:nvSpPr>
        <p:spPr>
          <a:xfrm>
            <a:off x="434143" y="5630693"/>
            <a:ext cx="84861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切记不可超过耐压值！！</a:t>
            </a:r>
          </a:p>
        </p:txBody>
      </p:sp>
    </p:spTree>
    <p:extLst>
      <p:ext uri="{BB962C8B-B14F-4D97-AF65-F5344CB8AC3E}">
        <p14:creationId xmlns:p14="http://schemas.microsoft.com/office/powerpoint/2010/main" val="30442215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B4F235-B658-436C-84DF-31F74F84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缓冲罐：</a:t>
            </a:r>
            <a:r>
              <a:rPr lang="zh-CN" altLang="en-US" sz="1600" dirty="0">
                <a:solidFill>
                  <a:schemeClr val="tx1"/>
                </a:solidFill>
              </a:rPr>
              <a:t>缓冲罐主要用于各种系统中缓冲系统的压力波动，使系统工作更平稳</a:t>
            </a:r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A4D2256-42DF-47FF-AE69-580A53BA5A7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76" b="18014"/>
          <a:stretch/>
        </p:blipFill>
        <p:spPr>
          <a:xfrm>
            <a:off x="479493" y="1549941"/>
            <a:ext cx="5143500" cy="469845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57ED841B-5053-497B-8827-DCF38447AC9E}"/>
              </a:ext>
            </a:extLst>
          </p:cNvPr>
          <p:cNvSpPr txBox="1"/>
          <p:nvPr/>
        </p:nvSpPr>
        <p:spPr>
          <a:xfrm>
            <a:off x="6186791" y="2520021"/>
            <a:ext cx="40467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不可超过耐压值！！！</a:t>
            </a:r>
          </a:p>
        </p:txBody>
      </p:sp>
    </p:spTree>
    <p:extLst>
      <p:ext uri="{BB962C8B-B14F-4D97-AF65-F5344CB8AC3E}">
        <p14:creationId xmlns:p14="http://schemas.microsoft.com/office/powerpoint/2010/main" val="28828283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2C2AFD-8595-43CC-B548-9C5C52605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电磁阀；</a:t>
            </a:r>
            <a:r>
              <a:rPr lang="zh-CN" altLang="en-US" sz="2700" dirty="0">
                <a:solidFill>
                  <a:schemeClr val="tx1"/>
                </a:solidFill>
              </a:rPr>
              <a:t>是用电磁控制的工业设备，是用来控制流体的自动化基础元件，属于执行器，并不限于液压、气动。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F68A1CE-6749-49AB-A486-C8050BFC938D}"/>
              </a:ext>
            </a:extLst>
          </p:cNvPr>
          <p:cNvSpPr txBox="1"/>
          <p:nvPr/>
        </p:nvSpPr>
        <p:spPr>
          <a:xfrm>
            <a:off x="2251129" y="2828835"/>
            <a:ext cx="54490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/>
              <a:t>二位五通</a:t>
            </a:r>
            <a:endParaRPr lang="en-US" altLang="zh-CN" sz="3600" dirty="0"/>
          </a:p>
          <a:p>
            <a:pPr algn="ctr"/>
            <a:r>
              <a:rPr lang="zh-CN" altLang="en-US" sz="3600" dirty="0"/>
              <a:t>二位三通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5D8AEEC-564F-45C6-A62A-CF443A8BFD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022" y="4029164"/>
            <a:ext cx="7581900" cy="2695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6234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BFF1946-F12F-42BA-9C9F-F0EFC6EF5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二位五通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4AC7CCA-7F87-4370-A13F-F8DA6B5651C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41" t="15918" r="2500" b="15918"/>
          <a:stretch/>
        </p:blipFill>
        <p:spPr>
          <a:xfrm>
            <a:off x="0" y="1593916"/>
            <a:ext cx="5047861" cy="368559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E7B8171-B983-4E7C-BD29-F361499555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6378" y="1492316"/>
            <a:ext cx="4975778" cy="333219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D7E12D19-5BD1-4BF9-AE49-2413BF3CE56B}"/>
              </a:ext>
            </a:extLst>
          </p:cNvPr>
          <p:cNvSpPr txBox="1"/>
          <p:nvPr/>
        </p:nvSpPr>
        <p:spPr>
          <a:xfrm>
            <a:off x="1268962" y="5533053"/>
            <a:ext cx="67833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双向换气！！超过安全气压自我保护漏气！</a:t>
            </a:r>
          </a:p>
        </p:txBody>
      </p:sp>
    </p:spTree>
    <p:extLst>
      <p:ext uri="{BB962C8B-B14F-4D97-AF65-F5344CB8AC3E}">
        <p14:creationId xmlns:p14="http://schemas.microsoft.com/office/powerpoint/2010/main" val="13684890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852ABE7-1472-42FC-919F-3FD6ADA273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二位三通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0E19772-198C-474C-A0C9-20189B62F99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12" t="10103" r="17046" b="11122"/>
          <a:stretch/>
        </p:blipFill>
        <p:spPr>
          <a:xfrm>
            <a:off x="0" y="1930400"/>
            <a:ext cx="4954555" cy="360161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642B032-062A-48D9-BBC6-AD893D05E4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2684" y="1259632"/>
            <a:ext cx="5730551" cy="4584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2947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BB08310-ADC5-4FC3-BDA7-8EA5A9845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单向气缸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077F7C8-0DEE-4711-A01E-E5B46C578B8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34" t="54558" r="15886"/>
          <a:stretch/>
        </p:blipFill>
        <p:spPr>
          <a:xfrm>
            <a:off x="0" y="1335314"/>
            <a:ext cx="3508311" cy="311642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BDF2E00-F979-4F27-8C04-D3C90CDADF8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8" t="27105" r="3418"/>
          <a:stretch/>
        </p:blipFill>
        <p:spPr>
          <a:xfrm>
            <a:off x="3508311" y="0"/>
            <a:ext cx="6988628" cy="362435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897E955-C161-43EA-B5BF-8CEB8575D1A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26" t="12582" r="4410" b="1646"/>
          <a:stretch/>
        </p:blipFill>
        <p:spPr>
          <a:xfrm>
            <a:off x="3476101" y="759052"/>
            <a:ext cx="5239798" cy="390849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1DE4D083-A11D-4C3E-B3B3-0268A4C6A8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6101" y="1517423"/>
            <a:ext cx="7524750" cy="4581525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5C1E18BB-76E9-4A76-9B43-5A13AF4112D0}"/>
              </a:ext>
            </a:extLst>
          </p:cNvPr>
          <p:cNvSpPr txBox="1"/>
          <p:nvPr/>
        </p:nvSpPr>
        <p:spPr>
          <a:xfrm>
            <a:off x="378754" y="5848992"/>
            <a:ext cx="36987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不可超过耐压值！！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70FFADF6-4FFC-42C7-A9E0-4C75463645F7}"/>
              </a:ext>
            </a:extLst>
          </p:cNvPr>
          <p:cNvSpPr txBox="1"/>
          <p:nvPr/>
        </p:nvSpPr>
        <p:spPr>
          <a:xfrm>
            <a:off x="242596" y="5141167"/>
            <a:ext cx="35083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注意行程，缸径！！</a:t>
            </a:r>
          </a:p>
        </p:txBody>
      </p:sp>
    </p:spTree>
    <p:extLst>
      <p:ext uri="{BB962C8B-B14F-4D97-AF65-F5344CB8AC3E}">
        <p14:creationId xmlns:p14="http://schemas.microsoft.com/office/powerpoint/2010/main" val="1816663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30C8DF-4268-4283-AEC3-6E14D5F038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2728339" cy="734008"/>
          </a:xfrm>
        </p:spPr>
        <p:txBody>
          <a:bodyPr/>
          <a:lstStyle/>
          <a:p>
            <a:r>
              <a:rPr lang="zh-CN" altLang="en-US" dirty="0"/>
              <a:t>双向气缸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40D2EA4-0718-45C2-B31D-A30EE96C53E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79" r="36526" b="15592"/>
          <a:stretch/>
        </p:blipFill>
        <p:spPr>
          <a:xfrm>
            <a:off x="438538" y="1343608"/>
            <a:ext cx="2369976" cy="516157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24D4DF1-489C-48B0-88F8-C68E16F2B00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916" r="21687"/>
          <a:stretch/>
        </p:blipFill>
        <p:spPr>
          <a:xfrm>
            <a:off x="2893463" y="87814"/>
            <a:ext cx="4072832" cy="203023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8870711-947B-4764-8260-5888046E8E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7136" y="2118049"/>
            <a:ext cx="5124807" cy="4995065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1EFBCC6C-3585-4F98-B6D3-51C5D76B2746}"/>
              </a:ext>
            </a:extLst>
          </p:cNvPr>
          <p:cNvSpPr txBox="1"/>
          <p:nvPr/>
        </p:nvSpPr>
        <p:spPr>
          <a:xfrm>
            <a:off x="8250565" y="4353971"/>
            <a:ext cx="31537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注意缸径、行程！！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430EB75-6F95-4E40-810A-7B6E61122757}"/>
              </a:ext>
            </a:extLst>
          </p:cNvPr>
          <p:cNvSpPr txBox="1"/>
          <p:nvPr/>
        </p:nvSpPr>
        <p:spPr>
          <a:xfrm>
            <a:off x="8453535" y="5271796"/>
            <a:ext cx="29507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不可超过耐压值！！</a:t>
            </a:r>
          </a:p>
        </p:txBody>
      </p:sp>
    </p:spTree>
    <p:extLst>
      <p:ext uri="{BB962C8B-B14F-4D97-AF65-F5344CB8AC3E}">
        <p14:creationId xmlns:p14="http://schemas.microsoft.com/office/powerpoint/2010/main" val="20509654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37396D-E6A9-4B55-8929-7FBEE8A93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有刷电机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099687E-1AFE-463C-AC6E-BCF1DE12A2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缺点：</a:t>
            </a:r>
            <a:endParaRPr lang="en-US" altLang="zh-CN" dirty="0"/>
          </a:p>
          <a:p>
            <a:r>
              <a:rPr lang="zh-CN" altLang="en-US" dirty="0"/>
              <a:t>摩擦大，损耗大</a:t>
            </a:r>
            <a:endParaRPr lang="en-US" altLang="zh-CN" dirty="0"/>
          </a:p>
          <a:p>
            <a:r>
              <a:rPr lang="zh-CN" altLang="en-US" dirty="0"/>
              <a:t>发热大，寿命短</a:t>
            </a:r>
            <a:endParaRPr lang="en-US" altLang="zh-CN" dirty="0"/>
          </a:p>
          <a:p>
            <a:r>
              <a:rPr lang="zh-CN" altLang="en-US" dirty="0"/>
              <a:t>效率低，输出功率小</a:t>
            </a:r>
          </a:p>
        </p:txBody>
      </p:sp>
    </p:spTree>
    <p:extLst>
      <p:ext uri="{BB962C8B-B14F-4D97-AF65-F5344CB8AC3E}">
        <p14:creationId xmlns:p14="http://schemas.microsoft.com/office/powerpoint/2010/main" val="40219240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926F2F-1F20-4494-9847-BC33B7A83A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854528" cy="1293503"/>
          </a:xfrm>
        </p:spPr>
        <p:txBody>
          <a:bodyPr>
            <a:normAutofit/>
          </a:bodyPr>
          <a:lstStyle/>
          <a:p>
            <a:r>
              <a:rPr lang="en-US" altLang="zh-CN" sz="4800" b="1" dirty="0"/>
              <a:t>775</a:t>
            </a:r>
            <a:r>
              <a:rPr lang="zh-CN" altLang="en-US" sz="4800" b="1" dirty="0"/>
              <a:t>有刷电机</a:t>
            </a: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CB7508E1-6401-4FE1-A8D0-4A11CA224C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6040" y="405408"/>
            <a:ext cx="4513263" cy="2877205"/>
          </a:xfrm>
        </p:spPr>
      </p:pic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433BE74-39AF-47F3-9B65-1A44F92D58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5489" y="1172204"/>
            <a:ext cx="7309670" cy="5592490"/>
          </a:xfrm>
        </p:spPr>
        <p:txBody>
          <a:bodyPr>
            <a:noAutofit/>
          </a:bodyPr>
          <a:lstStyle/>
          <a:p>
            <a:r>
              <a:rPr lang="zh-CN" altLang="en-US" sz="1800" dirty="0"/>
              <a:t>电机功率：</a:t>
            </a:r>
          </a:p>
          <a:p>
            <a:r>
              <a:rPr lang="zh-CN" altLang="en-US" sz="1800" dirty="0"/>
              <a:t>  </a:t>
            </a:r>
            <a:r>
              <a:rPr lang="en-US" altLang="zh-CN" sz="1800" dirty="0"/>
              <a:t>775</a:t>
            </a:r>
            <a:r>
              <a:rPr lang="zh-CN" altLang="en-US" sz="1800" dirty="0"/>
              <a:t>电机</a:t>
            </a:r>
            <a:r>
              <a:rPr lang="en-US" altLang="zh-CN" sz="1800" dirty="0"/>
              <a:t>150W </a:t>
            </a:r>
            <a:r>
              <a:rPr lang="zh-CN" altLang="en-US" sz="1800" dirty="0"/>
              <a:t>扭力</a:t>
            </a:r>
            <a:r>
              <a:rPr lang="en-US" altLang="zh-CN" sz="1800" dirty="0"/>
              <a:t>3.4KG</a:t>
            </a:r>
          </a:p>
          <a:p>
            <a:r>
              <a:rPr lang="en-US" altLang="zh-CN" sz="1800" dirty="0"/>
              <a:t>  795</a:t>
            </a:r>
            <a:r>
              <a:rPr lang="zh-CN" altLang="en-US" sz="1800" dirty="0"/>
              <a:t>电机</a:t>
            </a:r>
            <a:r>
              <a:rPr lang="en-US" altLang="zh-CN" sz="1800" dirty="0"/>
              <a:t>180W </a:t>
            </a:r>
            <a:r>
              <a:rPr lang="zh-CN" altLang="en-US" sz="1800" dirty="0"/>
              <a:t>扭力</a:t>
            </a:r>
            <a:r>
              <a:rPr lang="en-US" altLang="zh-CN" sz="1800" dirty="0"/>
              <a:t>4KG</a:t>
            </a:r>
          </a:p>
          <a:p>
            <a:r>
              <a:rPr lang="en-US" altLang="zh-CN" sz="1800" dirty="0"/>
              <a:t>  </a:t>
            </a:r>
            <a:r>
              <a:rPr lang="zh-CN" altLang="en-US" sz="1800" dirty="0"/>
              <a:t>额定电压：</a:t>
            </a:r>
            <a:r>
              <a:rPr lang="en-US" altLang="zh-CN" sz="1800" dirty="0"/>
              <a:t>DC12V -24V   </a:t>
            </a:r>
          </a:p>
          <a:p>
            <a:r>
              <a:rPr lang="en-US" altLang="zh-CN" sz="1800" dirty="0"/>
              <a:t>  </a:t>
            </a:r>
            <a:r>
              <a:rPr lang="zh-CN" altLang="en-US" sz="1800" dirty="0"/>
              <a:t>空载电流：</a:t>
            </a:r>
            <a:r>
              <a:rPr lang="en-US" altLang="zh-CN" sz="1800" dirty="0"/>
              <a:t>1.05A</a:t>
            </a:r>
            <a:endParaRPr lang="zh-CN" altLang="en-US" sz="1800" dirty="0"/>
          </a:p>
          <a:p>
            <a:r>
              <a:rPr lang="zh-CN" altLang="en-US" sz="1800" dirty="0"/>
              <a:t>  </a:t>
            </a:r>
            <a:r>
              <a:rPr lang="en-US" altLang="zh-CN" sz="1800" dirty="0"/>
              <a:t>795/775</a:t>
            </a:r>
            <a:r>
              <a:rPr lang="zh-CN" altLang="en-US" sz="1800" dirty="0"/>
              <a:t>低速空载转速：</a:t>
            </a:r>
            <a:r>
              <a:rPr lang="en-US" altLang="zh-CN" sz="1800" dirty="0"/>
              <a:t>12V3000-24V6000</a:t>
            </a:r>
            <a:r>
              <a:rPr lang="zh-CN" altLang="en-US" sz="1800" dirty="0"/>
              <a:t>转</a:t>
            </a:r>
          </a:p>
          <a:p>
            <a:r>
              <a:rPr lang="zh-CN" altLang="en-US" sz="1800" dirty="0"/>
              <a:t>  </a:t>
            </a:r>
            <a:r>
              <a:rPr lang="en-US" altLang="zh-CN" sz="1800" dirty="0"/>
              <a:t>795/775</a:t>
            </a:r>
            <a:r>
              <a:rPr lang="zh-CN" altLang="en-US" sz="1800" dirty="0"/>
              <a:t>高速空载转速：</a:t>
            </a:r>
            <a:r>
              <a:rPr lang="en-US" altLang="zh-CN" sz="1800" dirty="0"/>
              <a:t>12V6000- 24V12000</a:t>
            </a:r>
            <a:r>
              <a:rPr lang="zh-CN" altLang="en-US" sz="1800" dirty="0"/>
              <a:t>转</a:t>
            </a:r>
          </a:p>
          <a:p>
            <a:r>
              <a:rPr lang="zh-CN" altLang="en-US" sz="1800" dirty="0"/>
              <a:t>  电机台阶高度：</a:t>
            </a:r>
            <a:r>
              <a:rPr lang="en-US" altLang="zh-CN" sz="1800" dirty="0"/>
              <a:t>4mm  </a:t>
            </a:r>
          </a:p>
          <a:p>
            <a:r>
              <a:rPr lang="en-US" altLang="zh-CN" sz="1800" dirty="0"/>
              <a:t>  </a:t>
            </a:r>
            <a:r>
              <a:rPr lang="zh-CN" altLang="en-US" sz="1800" dirty="0"/>
              <a:t>电机台阶直径：</a:t>
            </a:r>
            <a:r>
              <a:rPr lang="en-US" altLang="zh-CN" sz="1800" dirty="0"/>
              <a:t>17.5mm     </a:t>
            </a:r>
          </a:p>
          <a:p>
            <a:r>
              <a:rPr lang="en-US" altLang="zh-CN" sz="1800" dirty="0"/>
              <a:t>  </a:t>
            </a:r>
            <a:r>
              <a:rPr lang="zh-CN" altLang="en-US" sz="1800" dirty="0"/>
              <a:t>电机直径</a:t>
            </a:r>
            <a:r>
              <a:rPr lang="en-US" altLang="zh-CN" sz="1800" dirty="0"/>
              <a:t>:42mm    </a:t>
            </a:r>
          </a:p>
          <a:p>
            <a:r>
              <a:rPr lang="en-US" altLang="zh-CN" sz="1800" dirty="0"/>
              <a:t>  795</a:t>
            </a:r>
            <a:r>
              <a:rPr lang="zh-CN" altLang="en-US" sz="1800" dirty="0"/>
              <a:t>电机长度</a:t>
            </a:r>
            <a:r>
              <a:rPr lang="en-US" altLang="zh-CN" sz="1800" dirty="0"/>
              <a:t>(</a:t>
            </a:r>
            <a:r>
              <a:rPr lang="zh-CN" altLang="en-US" sz="1800" dirty="0"/>
              <a:t>不含轴</a:t>
            </a:r>
            <a:r>
              <a:rPr lang="en-US" altLang="zh-CN" sz="1800" dirty="0"/>
              <a:t>):70.5mm</a:t>
            </a:r>
          </a:p>
          <a:p>
            <a:r>
              <a:rPr lang="en-US" altLang="zh-CN" sz="1800" dirty="0"/>
              <a:t>  775</a:t>
            </a:r>
            <a:r>
              <a:rPr lang="zh-CN" altLang="en-US" sz="1800" dirty="0"/>
              <a:t>电机长度</a:t>
            </a:r>
            <a:r>
              <a:rPr lang="en-US" altLang="zh-CN" sz="1800" dirty="0"/>
              <a:t>(</a:t>
            </a:r>
            <a:r>
              <a:rPr lang="zh-CN" altLang="en-US" sz="1800" dirty="0"/>
              <a:t>不含轴</a:t>
            </a:r>
            <a:r>
              <a:rPr lang="en-US" altLang="zh-CN" sz="1800" dirty="0"/>
              <a:t>):66.5mm</a:t>
            </a:r>
          </a:p>
          <a:p>
            <a:r>
              <a:rPr lang="en-US" altLang="zh-CN" sz="1800" dirty="0"/>
              <a:t>  </a:t>
            </a:r>
            <a:r>
              <a:rPr lang="zh-CN" altLang="en-US" sz="1800" dirty="0"/>
              <a:t>出轴长度：</a:t>
            </a:r>
            <a:r>
              <a:rPr lang="en-US" altLang="zh-CN" sz="1800" dirty="0"/>
              <a:t>16mm       </a:t>
            </a:r>
          </a:p>
          <a:p>
            <a:r>
              <a:rPr lang="en-US" altLang="zh-CN" sz="1800" dirty="0"/>
              <a:t>  </a:t>
            </a:r>
            <a:r>
              <a:rPr lang="zh-CN" altLang="en-US" sz="1800" dirty="0"/>
              <a:t>轴径：</a:t>
            </a:r>
            <a:r>
              <a:rPr lang="en-US" altLang="zh-CN" sz="1800" dirty="0"/>
              <a:t>5mm   </a:t>
            </a:r>
          </a:p>
          <a:p>
            <a:r>
              <a:rPr lang="en-US" altLang="zh-CN" sz="1800" dirty="0"/>
              <a:t>  </a:t>
            </a:r>
            <a:endParaRPr lang="zh-CN" altLang="en-US" sz="1800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641A1AF-7B3D-48B5-BB56-654D975194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6040" y="3429000"/>
            <a:ext cx="4606213" cy="2936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6489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F1A303C-866C-468D-9AF5-076030C9D2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392" y="686352"/>
            <a:ext cx="4081277" cy="6050350"/>
          </a:xfrm>
        </p:spPr>
        <p:txBody>
          <a:bodyPr>
            <a:normAutofit/>
          </a:bodyPr>
          <a:lstStyle/>
          <a:p>
            <a:r>
              <a:rPr lang="zh-CN" altLang="en-US" dirty="0"/>
              <a:t>电机尾部台阶高度：约</a:t>
            </a:r>
            <a:r>
              <a:rPr lang="en-US" altLang="zh-CN" dirty="0"/>
              <a:t>5mm    </a:t>
            </a:r>
          </a:p>
          <a:p>
            <a:r>
              <a:rPr lang="en-US" altLang="zh-CN" dirty="0"/>
              <a:t>  </a:t>
            </a:r>
            <a:r>
              <a:rPr lang="zh-CN" altLang="en-US" dirty="0"/>
              <a:t>电机尾部出轴长度：约</a:t>
            </a:r>
            <a:r>
              <a:rPr lang="en-US" altLang="zh-CN" dirty="0"/>
              <a:t>6mm      </a:t>
            </a:r>
          </a:p>
          <a:p>
            <a:r>
              <a:rPr lang="en-US" altLang="zh-CN" dirty="0"/>
              <a:t>   </a:t>
            </a:r>
            <a:r>
              <a:rPr lang="zh-CN" altLang="en-US" dirty="0"/>
              <a:t>安装孔的孔距</a:t>
            </a:r>
            <a:r>
              <a:rPr lang="en-US" altLang="zh-CN" dirty="0"/>
              <a:t>: </a:t>
            </a:r>
            <a:r>
              <a:rPr lang="zh-CN" altLang="en-US" dirty="0"/>
              <a:t>约</a:t>
            </a:r>
            <a:r>
              <a:rPr lang="en-US" altLang="zh-CN" dirty="0"/>
              <a:t>29mm    </a:t>
            </a:r>
          </a:p>
          <a:p>
            <a:r>
              <a:rPr lang="en-US" altLang="zh-CN" dirty="0"/>
              <a:t>   </a:t>
            </a:r>
            <a:r>
              <a:rPr lang="zh-CN" altLang="en-US" dirty="0"/>
              <a:t>安装孔的孔径：</a:t>
            </a:r>
            <a:r>
              <a:rPr lang="en-US" altLang="zh-CN" dirty="0"/>
              <a:t>M4</a:t>
            </a:r>
            <a:r>
              <a:rPr lang="zh-CN" altLang="en-US" dirty="0"/>
              <a:t>螺丝 </a:t>
            </a:r>
          </a:p>
          <a:p>
            <a:r>
              <a:rPr lang="zh-CN" altLang="en-US" dirty="0"/>
              <a:t>   电机重量：</a:t>
            </a:r>
            <a:r>
              <a:rPr lang="en-US" altLang="zh-CN" dirty="0"/>
              <a:t>400g</a:t>
            </a:r>
          </a:p>
          <a:p>
            <a:r>
              <a:rPr lang="en-US" altLang="zh-CN" dirty="0"/>
              <a:t>  </a:t>
            </a:r>
            <a:r>
              <a:rPr lang="zh-CN" altLang="en-US" dirty="0"/>
              <a:t>电机直径</a:t>
            </a:r>
            <a:r>
              <a:rPr lang="en-US" altLang="zh-CN" dirty="0"/>
              <a:t>:42mm</a:t>
            </a:r>
          </a:p>
          <a:p>
            <a:r>
              <a:rPr lang="en-US" altLang="zh-CN" dirty="0"/>
              <a:t>  </a:t>
            </a:r>
            <a:r>
              <a:rPr lang="zh-CN" altLang="en-US" dirty="0"/>
              <a:t>电机长度：</a:t>
            </a:r>
            <a:r>
              <a:rPr lang="en-US" altLang="zh-CN" dirty="0"/>
              <a:t>66.5mm</a:t>
            </a:r>
          </a:p>
          <a:p>
            <a:r>
              <a:rPr lang="en-US" altLang="zh-CN" dirty="0"/>
              <a:t>  </a:t>
            </a:r>
            <a:r>
              <a:rPr lang="zh-CN" altLang="en-US" dirty="0"/>
              <a:t>电机尾部台阶高度：约</a:t>
            </a:r>
            <a:r>
              <a:rPr lang="en-US" altLang="zh-CN" dirty="0"/>
              <a:t>7mm</a:t>
            </a:r>
          </a:p>
          <a:p>
            <a:r>
              <a:rPr lang="en-US" altLang="zh-CN" dirty="0"/>
              <a:t>  </a:t>
            </a:r>
            <a:r>
              <a:rPr lang="zh-CN" altLang="en-US" dirty="0"/>
              <a:t>电机尾部出轴长度：约</a:t>
            </a:r>
            <a:r>
              <a:rPr lang="en-US" altLang="zh-CN" dirty="0"/>
              <a:t>4.5mm</a:t>
            </a:r>
          </a:p>
          <a:p>
            <a:r>
              <a:rPr lang="en-US" altLang="zh-CN" dirty="0"/>
              <a:t>  </a:t>
            </a:r>
            <a:r>
              <a:rPr lang="zh-CN" altLang="en-US" dirty="0"/>
              <a:t>安装孔的孔距</a:t>
            </a:r>
            <a:r>
              <a:rPr lang="en-US" altLang="zh-CN" dirty="0"/>
              <a:t>: </a:t>
            </a:r>
            <a:r>
              <a:rPr lang="zh-CN" altLang="en-US" dirty="0"/>
              <a:t>约</a:t>
            </a:r>
            <a:r>
              <a:rPr lang="en-US" altLang="zh-CN" dirty="0"/>
              <a:t>29mm</a:t>
            </a:r>
          </a:p>
          <a:p>
            <a:r>
              <a:rPr lang="en-US" altLang="zh-CN" dirty="0"/>
              <a:t>  </a:t>
            </a:r>
            <a:r>
              <a:rPr lang="zh-CN" altLang="en-US" dirty="0"/>
              <a:t>安装孔的孔径：</a:t>
            </a:r>
            <a:r>
              <a:rPr lang="en-US" altLang="zh-CN" dirty="0"/>
              <a:t>M4</a:t>
            </a:r>
            <a:r>
              <a:rPr lang="zh-CN" altLang="en-US" dirty="0"/>
              <a:t>螺丝</a:t>
            </a:r>
          </a:p>
          <a:p>
            <a:r>
              <a:rPr lang="zh-CN" altLang="en-US" dirty="0"/>
              <a:t>  电机重量：</a:t>
            </a:r>
            <a:r>
              <a:rPr lang="en-US" altLang="zh-CN" dirty="0"/>
              <a:t>350g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096271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3D49F4-E9DE-4BDC-A90F-066E8C6489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885</a:t>
            </a:r>
            <a:r>
              <a:rPr lang="zh-CN" altLang="en-US" dirty="0"/>
              <a:t>有刷电机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5F4126D0-E4E6-40A4-A337-226B413602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99644" y="1270000"/>
            <a:ext cx="5214269" cy="5161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9339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95BF258-216A-42D6-97BC-F980ACC961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795</a:t>
            </a:r>
            <a:r>
              <a:rPr lang="zh-CN" altLang="en-US" dirty="0"/>
              <a:t>有刷电机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F980078F-F3E1-40BD-95BA-912427CEF3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45218" y="1270000"/>
            <a:ext cx="5497973" cy="4917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0144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724A12B-3FE0-4150-AC54-B968493966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979" y="609600"/>
            <a:ext cx="8596668" cy="1550989"/>
          </a:xfrm>
        </p:spPr>
        <p:txBody>
          <a:bodyPr>
            <a:noAutofit/>
          </a:bodyPr>
          <a:lstStyle/>
          <a:p>
            <a:r>
              <a:rPr lang="zh-CN" altLang="en-US" sz="3200" dirty="0"/>
              <a:t>无刷直流电动机是采用半导体开关器件来实现电子换向的，即用电子开关器件代替传统的接触式换向器和电刷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E1833A0-4A3D-46E3-AD82-566D6FE792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优点</a:t>
            </a:r>
            <a:endParaRPr lang="en-US" altLang="zh-CN" dirty="0"/>
          </a:p>
          <a:p>
            <a:r>
              <a:rPr lang="zh-CN" altLang="en-US" dirty="0"/>
              <a:t>（</a:t>
            </a:r>
            <a:r>
              <a:rPr lang="en-US" altLang="zh-CN" dirty="0"/>
              <a:t>1</a:t>
            </a:r>
            <a:r>
              <a:rPr lang="zh-CN" altLang="en-US" dirty="0"/>
              <a:t>）无电刷、低干扰</a:t>
            </a:r>
          </a:p>
          <a:p>
            <a:r>
              <a:rPr lang="zh-CN" altLang="en-US" dirty="0"/>
              <a:t>无刷电机去除了电刷，最直接的变化就是没有了有刷电机运转时产生的电火花，这样就极大减少了电火花对遥控无线电设备的干扰。</a:t>
            </a:r>
          </a:p>
          <a:p>
            <a:r>
              <a:rPr lang="zh-CN" altLang="en-US" dirty="0"/>
              <a:t>（</a:t>
            </a:r>
            <a:r>
              <a:rPr lang="en-US" altLang="zh-CN" dirty="0"/>
              <a:t>2</a:t>
            </a:r>
            <a:r>
              <a:rPr lang="zh-CN" altLang="en-US" dirty="0"/>
              <a:t>）噪音低，运转顺畅</a:t>
            </a:r>
          </a:p>
          <a:p>
            <a:r>
              <a:rPr lang="zh-CN" altLang="en-US" dirty="0"/>
              <a:t>无刷电机没有了电刷，运转时摩擦力大大减小，运行顺畅，噪音会低许多，这个优点对于模型运行稳定性是一个巨大的支持。</a:t>
            </a:r>
          </a:p>
          <a:p>
            <a:r>
              <a:rPr lang="zh-CN" altLang="en-US" dirty="0"/>
              <a:t>（</a:t>
            </a:r>
            <a:r>
              <a:rPr lang="en-US" altLang="zh-CN" dirty="0"/>
              <a:t>3</a:t>
            </a:r>
            <a:r>
              <a:rPr lang="zh-CN" altLang="en-US" dirty="0"/>
              <a:t>）寿命长，低维护成本</a:t>
            </a:r>
            <a:endParaRPr lang="en-US" altLang="zh-CN" dirty="0"/>
          </a:p>
          <a:p>
            <a:r>
              <a:rPr lang="zh-CN" altLang="en-US" dirty="0"/>
              <a:t>少了电刷，无刷电机的磨损主要是在轴承上了，从机械角度看，无刷电机几乎是一种免维护的电动机了，必要的时候，只需做一些除尘维护即可。</a:t>
            </a:r>
          </a:p>
        </p:txBody>
      </p:sp>
    </p:spTree>
    <p:extLst>
      <p:ext uri="{BB962C8B-B14F-4D97-AF65-F5344CB8AC3E}">
        <p14:creationId xmlns:p14="http://schemas.microsoft.com/office/powerpoint/2010/main" val="34050877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A07E41-AE15-4F64-B4B2-20B2F5720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892629"/>
          </a:xfrm>
        </p:spPr>
        <p:txBody>
          <a:bodyPr/>
          <a:lstStyle/>
          <a:p>
            <a:r>
              <a:rPr lang="en-US" altLang="zh-CN" dirty="0"/>
              <a:t>5060</a:t>
            </a:r>
            <a:r>
              <a:rPr lang="zh-CN" altLang="en-US" dirty="0"/>
              <a:t>外转子有刷电机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8DEB6B11-1B7D-442F-853E-26FF746814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2083" y="1558213"/>
            <a:ext cx="5449076" cy="3696290"/>
          </a:xfr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AA703D0-785F-4544-88A8-FF3D8E60669C}"/>
              </a:ext>
            </a:extLst>
          </p:cNvPr>
          <p:cNvSpPr txBox="1"/>
          <p:nvPr/>
        </p:nvSpPr>
        <p:spPr>
          <a:xfrm>
            <a:off x="363895" y="1502229"/>
            <a:ext cx="300445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电机直径：</a:t>
            </a:r>
            <a:r>
              <a:rPr lang="en-US" altLang="zh-CN" dirty="0"/>
              <a:t>50mm </a:t>
            </a:r>
          </a:p>
          <a:p>
            <a:r>
              <a:rPr lang="zh-CN" altLang="en-US" dirty="0"/>
              <a:t>输出轴直径：</a:t>
            </a:r>
            <a:r>
              <a:rPr lang="en-US" altLang="zh-CN" dirty="0"/>
              <a:t>8mm </a:t>
            </a:r>
          </a:p>
          <a:p>
            <a:r>
              <a:rPr lang="zh-CN" altLang="en-US" dirty="0"/>
              <a:t>重量（约）：</a:t>
            </a:r>
            <a:r>
              <a:rPr lang="en-US" altLang="zh-CN" dirty="0"/>
              <a:t>445g </a:t>
            </a:r>
          </a:p>
          <a:p>
            <a:r>
              <a:rPr lang="en-US" altLang="zh-CN" dirty="0"/>
              <a:t>KV</a:t>
            </a:r>
            <a:r>
              <a:rPr lang="zh-CN" altLang="en-US" dirty="0"/>
              <a:t>值：</a:t>
            </a:r>
            <a:r>
              <a:rPr lang="en-US" altLang="zh-CN" dirty="0"/>
              <a:t>270KV </a:t>
            </a:r>
          </a:p>
          <a:p>
            <a:r>
              <a:rPr lang="zh-CN" altLang="en-US" dirty="0"/>
              <a:t>空载转速：</a:t>
            </a:r>
            <a:r>
              <a:rPr lang="en-US" altLang="zh-CN" dirty="0"/>
              <a:t>6800</a:t>
            </a:r>
            <a:r>
              <a:rPr lang="zh-CN" altLang="en-US" dirty="0"/>
              <a:t>转</a:t>
            </a:r>
            <a:r>
              <a:rPr lang="en-US" altLang="zh-CN" dirty="0"/>
              <a:t>/</a:t>
            </a:r>
            <a:r>
              <a:rPr lang="zh-CN" altLang="en-US" dirty="0"/>
              <a:t>分</a:t>
            </a:r>
            <a:r>
              <a:rPr lang="en-US" altLang="zh-CN" dirty="0"/>
              <a:t>(24V) </a:t>
            </a:r>
          </a:p>
          <a:p>
            <a:r>
              <a:rPr lang="zh-CN" altLang="en-US" dirty="0"/>
              <a:t>极数：</a:t>
            </a:r>
            <a:r>
              <a:rPr lang="en-US" altLang="zh-CN" dirty="0"/>
              <a:t>14 </a:t>
            </a:r>
          </a:p>
          <a:p>
            <a:r>
              <a:rPr lang="zh-CN" altLang="en-US" dirty="0"/>
              <a:t>电机机壳长：</a:t>
            </a:r>
            <a:r>
              <a:rPr lang="en-US" altLang="zh-CN" dirty="0"/>
              <a:t>60mm </a:t>
            </a:r>
          </a:p>
          <a:p>
            <a:r>
              <a:rPr lang="zh-CN" altLang="en-US" dirty="0"/>
              <a:t>输出轴长度：</a:t>
            </a:r>
            <a:r>
              <a:rPr lang="en-US" altLang="zh-CN" dirty="0"/>
              <a:t>20mm </a:t>
            </a:r>
          </a:p>
          <a:p>
            <a:r>
              <a:rPr lang="zh-CN" altLang="en-US" dirty="0"/>
              <a:t>功率：</a:t>
            </a:r>
            <a:r>
              <a:rPr lang="en-US" altLang="zh-CN" dirty="0"/>
              <a:t>1500W </a:t>
            </a:r>
          </a:p>
          <a:p>
            <a:r>
              <a:rPr lang="zh-CN" altLang="en-US" dirty="0"/>
              <a:t>电压：</a:t>
            </a:r>
            <a:r>
              <a:rPr lang="en-US" altLang="zh-CN" dirty="0"/>
              <a:t>24V </a:t>
            </a:r>
          </a:p>
          <a:p>
            <a:r>
              <a:rPr lang="zh-CN" altLang="en-US" dirty="0"/>
              <a:t>空载电流：</a:t>
            </a:r>
            <a:r>
              <a:rPr lang="en-US" altLang="zh-CN" dirty="0"/>
              <a:t>1.6A </a:t>
            </a:r>
          </a:p>
          <a:p>
            <a:r>
              <a:rPr lang="zh-CN" altLang="en-US" dirty="0"/>
              <a:t>扭矩：</a:t>
            </a:r>
            <a:r>
              <a:rPr lang="en-US" altLang="zh-CN" dirty="0"/>
              <a:t>5N/m 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277F839-8725-4051-890D-FE803436594A}"/>
              </a:ext>
            </a:extLst>
          </p:cNvPr>
          <p:cNvSpPr txBox="1"/>
          <p:nvPr/>
        </p:nvSpPr>
        <p:spPr>
          <a:xfrm>
            <a:off x="363895" y="5254503"/>
            <a:ext cx="80803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Kv</a:t>
            </a:r>
            <a:r>
              <a:rPr lang="zh-CN" altLang="en-US" dirty="0"/>
              <a:t>值：无刷电机的</a:t>
            </a:r>
            <a:r>
              <a:rPr lang="en-US" altLang="zh-CN" dirty="0"/>
              <a:t>KV</a:t>
            </a:r>
            <a:r>
              <a:rPr lang="zh-CN" altLang="en-US" dirty="0"/>
              <a:t>值越高，同电压下转速就越快，提供出来的扭力就越小。</a:t>
            </a:r>
          </a:p>
          <a:p>
            <a:r>
              <a:rPr lang="zh-CN" altLang="en-US" dirty="0"/>
              <a:t>电机的转速（空载）</a:t>
            </a:r>
            <a:r>
              <a:rPr lang="en-US" altLang="zh-CN" dirty="0"/>
              <a:t>=KV</a:t>
            </a:r>
            <a:r>
              <a:rPr lang="zh-CN" altLang="en-US" dirty="0"/>
              <a:t>值</a:t>
            </a:r>
            <a:r>
              <a:rPr lang="en-US" altLang="zh-CN" dirty="0"/>
              <a:t>X</a:t>
            </a:r>
            <a:r>
              <a:rPr lang="zh-CN" altLang="en-US" dirty="0"/>
              <a:t>电压；例如</a:t>
            </a:r>
            <a:r>
              <a:rPr lang="en-US" altLang="zh-CN" dirty="0"/>
              <a:t>KV1000</a:t>
            </a:r>
            <a:r>
              <a:rPr lang="zh-CN" altLang="en-US" dirty="0"/>
              <a:t>的电机在</a:t>
            </a:r>
            <a:r>
              <a:rPr lang="en-US" altLang="zh-CN" dirty="0"/>
              <a:t>1V</a:t>
            </a:r>
            <a:r>
              <a:rPr lang="zh-CN" altLang="en-US" dirty="0"/>
              <a:t>电压下它的转速（空载）就是</a:t>
            </a:r>
            <a:r>
              <a:rPr lang="en-US" altLang="zh-CN" dirty="0"/>
              <a:t>1000</a:t>
            </a:r>
            <a:r>
              <a:rPr lang="zh-CN" altLang="en-US" dirty="0"/>
              <a:t>转</a:t>
            </a:r>
            <a:r>
              <a:rPr lang="en-US" altLang="zh-CN" dirty="0"/>
              <a:t>/</a:t>
            </a:r>
            <a:r>
              <a:rPr lang="zh-CN" altLang="en-US" dirty="0"/>
              <a:t>分钟，在</a:t>
            </a:r>
            <a:r>
              <a:rPr lang="en-US" altLang="zh-CN" dirty="0"/>
              <a:t>10V</a:t>
            </a:r>
            <a:r>
              <a:rPr lang="zh-CN" altLang="en-US" dirty="0"/>
              <a:t>电压下，其空载转速就是</a:t>
            </a:r>
            <a:r>
              <a:rPr lang="en-US" altLang="zh-CN" dirty="0"/>
              <a:t>10000</a:t>
            </a:r>
            <a:r>
              <a:rPr lang="zh-CN" altLang="en-US" dirty="0"/>
              <a:t>转</a:t>
            </a:r>
            <a:r>
              <a:rPr lang="en-US" altLang="zh-CN" dirty="0"/>
              <a:t>/</a:t>
            </a:r>
            <a:r>
              <a:rPr lang="zh-CN" altLang="en-US" dirty="0"/>
              <a:t>分钟。</a:t>
            </a:r>
          </a:p>
        </p:txBody>
      </p:sp>
    </p:spTree>
    <p:extLst>
      <p:ext uri="{BB962C8B-B14F-4D97-AF65-F5344CB8AC3E}">
        <p14:creationId xmlns:p14="http://schemas.microsoft.com/office/powerpoint/2010/main" val="1990154805"/>
      </p:ext>
    </p:extLst>
  </p:cSld>
  <p:clrMapOvr>
    <a:masterClrMapping/>
  </p:clrMapOvr>
</p:sld>
</file>

<file path=ppt/theme/theme1.xml><?xml version="1.0" encoding="utf-8"?>
<a:theme xmlns:a="http://schemas.openxmlformats.org/drawingml/2006/main" name="平面">
  <a:themeElements>
    <a:clrScheme name="平面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F496CB"/>
      </a:accent1>
      <a:accent2>
        <a:srgbClr val="BC356F"/>
      </a:accent2>
      <a:accent3>
        <a:srgbClr val="E65331"/>
      </a:accent3>
      <a:accent4>
        <a:srgbClr val="F27E19"/>
      </a:accent4>
      <a:accent5>
        <a:srgbClr val="F2AC19"/>
      </a:accent5>
      <a:accent6>
        <a:srgbClr val="BC80E0"/>
      </a:accent6>
      <a:hlink>
        <a:srgbClr val="EF5285"/>
      </a:hlink>
      <a:folHlink>
        <a:srgbClr val="F77F90"/>
      </a:folHlink>
    </a:clrScheme>
    <a:fontScheme name="平面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平面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23659B44-6E34-4CE8-8F0D-387DA7996826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543</TotalTime>
  <Words>1072</Words>
  <Application>Microsoft Office PowerPoint</Application>
  <PresentationFormat>宽屏</PresentationFormat>
  <Paragraphs>130</Paragraphs>
  <Slides>29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36" baseType="lpstr">
      <vt:lpstr>等线</vt:lpstr>
      <vt:lpstr>方正姚体</vt:lpstr>
      <vt:lpstr>华文新魏</vt:lpstr>
      <vt:lpstr>Arial</vt:lpstr>
      <vt:lpstr>Trebuchet MS</vt:lpstr>
      <vt:lpstr>Wingdings 3</vt:lpstr>
      <vt:lpstr>平面</vt:lpstr>
      <vt:lpstr>常用元器件</vt:lpstr>
      <vt:lpstr>直流电机</vt:lpstr>
      <vt:lpstr>有刷电机</vt:lpstr>
      <vt:lpstr>775有刷电机</vt:lpstr>
      <vt:lpstr>PowerPoint 演示文稿</vt:lpstr>
      <vt:lpstr>885有刷电机</vt:lpstr>
      <vt:lpstr>795有刷电机</vt:lpstr>
      <vt:lpstr>无刷直流电动机是采用半导体开关器件来实现电子换向的，即用电子开关器件代替传统的接触式换向器和电刷</vt:lpstr>
      <vt:lpstr>5060外转子有刷电机</vt:lpstr>
      <vt:lpstr>电调（电子调速器，英文Electronic Speed Control，简称ESC）：它根据控制信号调节电动机的转速。</vt:lpstr>
      <vt:lpstr>有刷电调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无刷电调</vt:lpstr>
      <vt:lpstr>电池参数</vt:lpstr>
      <vt:lpstr>PowerPoint 演示文稿</vt:lpstr>
      <vt:lpstr>PowerPoint 演示文稿</vt:lpstr>
      <vt:lpstr>减速机：</vt:lpstr>
      <vt:lpstr>气动装置：速度快，威力猛，危险性高</vt:lpstr>
      <vt:lpstr>储气瓶（高压气瓶，与调压阀配套使用）</vt:lpstr>
      <vt:lpstr>缓冲罐：缓冲罐主要用于各种系统中缓冲系统的压力波动，使系统工作更平稳</vt:lpstr>
      <vt:lpstr>电磁阀；是用电磁控制的工业设备，是用来控制流体的自动化基础元件，属于执行器，并不限于液压、气动。</vt:lpstr>
      <vt:lpstr>二位五通</vt:lpstr>
      <vt:lpstr>二位三通</vt:lpstr>
      <vt:lpstr>单向气缸</vt:lpstr>
      <vt:lpstr>双向气缸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184548975@qq.com</dc:creator>
  <cp:lastModifiedBy>184548975@qq.com</cp:lastModifiedBy>
  <cp:revision>33</cp:revision>
  <dcterms:created xsi:type="dcterms:W3CDTF">2018-04-16T12:56:47Z</dcterms:created>
  <dcterms:modified xsi:type="dcterms:W3CDTF">2018-04-20T06:26:36Z</dcterms:modified>
</cp:coreProperties>
</file>